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Roca One" charset="1" panose="00000500000000000000"/>
      <p:regular r:id="rId20"/>
    </p:embeddedFont>
    <p:embeddedFont>
      <p:font typeface="Coco Gothic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1vAQeDco.mp4>
</file>

<file path=ppt/media/image1.png>
</file>

<file path=ppt/media/image10.jpeg>
</file>

<file path=ppt/media/image2.png>
</file>

<file path=ppt/media/image3.sv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VAG1vAQeDco.mp4" Type="http://schemas.openxmlformats.org/officeDocument/2006/relationships/video"/><Relationship Id="rId4" Target="../media/VAG1vAQeDco.mp4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11F1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41000"/>
            </a:blip>
            <a:srcRect l="22222" t="0" r="22222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531729" y="514350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A7A35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531729" y="6940550"/>
            <a:ext cx="3086100" cy="6278384"/>
            <a:chOff x="0" y="0"/>
            <a:chExt cx="812800" cy="165356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1653566"/>
            </a:xfrm>
            <a:custGeom>
              <a:avLst/>
              <a:gdLst/>
              <a:ahLst/>
              <a:cxnLst/>
              <a:rect r="r" b="b" t="t" l="l"/>
              <a:pathLst>
                <a:path h="1653566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525625"/>
                  </a:lnTo>
                  <a:cubicBezTo>
                    <a:pt x="812800" y="1596285"/>
                    <a:pt x="755519" y="1653566"/>
                    <a:pt x="684859" y="1653566"/>
                  </a:cubicBezTo>
                  <a:lnTo>
                    <a:pt x="127941" y="1653566"/>
                  </a:lnTo>
                  <a:cubicBezTo>
                    <a:pt x="94009" y="1653566"/>
                    <a:pt x="61467" y="1640087"/>
                    <a:pt x="37473" y="1616093"/>
                  </a:cubicBezTo>
                  <a:cubicBezTo>
                    <a:pt x="13479" y="1592100"/>
                    <a:pt x="0" y="1559557"/>
                    <a:pt x="0" y="1525625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BD612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1710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509750" y="3600450"/>
            <a:ext cx="3086100" cy="308610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89A4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1825986" y="4656129"/>
            <a:ext cx="497586" cy="487371"/>
          </a:xfrm>
          <a:custGeom>
            <a:avLst/>
            <a:gdLst/>
            <a:ahLst/>
            <a:cxnLst/>
            <a:rect r="r" b="b" t="t" l="l"/>
            <a:pathLst>
              <a:path h="487371" w="497586">
                <a:moveTo>
                  <a:pt x="0" y="0"/>
                </a:moveTo>
                <a:lnTo>
                  <a:pt x="497586" y="0"/>
                </a:lnTo>
                <a:lnTo>
                  <a:pt x="497586" y="487371"/>
                </a:lnTo>
                <a:lnTo>
                  <a:pt x="0" y="4873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178064" y="3454826"/>
            <a:ext cx="8149429" cy="3405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88"/>
              </a:lnSpc>
            </a:pPr>
            <a:r>
              <a:rPr lang="en-US" sz="11442">
                <a:solidFill>
                  <a:srgbClr val="E8DDCC"/>
                </a:solidFill>
                <a:latin typeface="Roca One"/>
                <a:ea typeface="Roca One"/>
                <a:cs typeface="Roca One"/>
                <a:sym typeface="Roca One"/>
              </a:rPr>
              <a:t>Modulación </a:t>
            </a:r>
          </a:p>
          <a:p>
            <a:pPr algn="l" marL="0" indent="0" lvl="0">
              <a:lnSpc>
                <a:spcPts val="13388"/>
              </a:lnSpc>
            </a:pPr>
            <a:r>
              <a:rPr lang="en-US" sz="11442">
                <a:solidFill>
                  <a:srgbClr val="E8DDCC"/>
                </a:solidFill>
                <a:latin typeface="Roca One"/>
                <a:ea typeface="Roca One"/>
                <a:cs typeface="Roca One"/>
                <a:sym typeface="Roca One"/>
              </a:rPr>
              <a:t>PPM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78064" y="2571768"/>
            <a:ext cx="6672713" cy="42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5"/>
              </a:lnSpc>
            </a:pPr>
            <a:r>
              <a:rPr lang="en-US" sz="2463" spc="975">
                <a:solidFill>
                  <a:srgbClr val="A7A354"/>
                </a:solidFill>
                <a:latin typeface="Coco Gothic"/>
                <a:ea typeface="Coco Gothic"/>
                <a:cs typeface="Coco Gothic"/>
                <a:sym typeface="Coco Gothic"/>
              </a:rPr>
              <a:t>PRESENTACIÓN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92389" y="8320375"/>
            <a:ext cx="6672713" cy="42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5"/>
              </a:lnSpc>
            </a:pPr>
            <a:r>
              <a:rPr lang="en-US" sz="2463">
                <a:solidFill>
                  <a:srgbClr val="A7A354"/>
                </a:solidFill>
                <a:latin typeface="Coco Gothic"/>
                <a:ea typeface="Coco Gothic"/>
                <a:cs typeface="Coco Gothic"/>
                <a:sym typeface="Coco Gothic"/>
              </a:rPr>
              <a:t>Presentado por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92389" y="8828977"/>
            <a:ext cx="8815331" cy="42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5"/>
              </a:lnSpc>
            </a:pPr>
            <a:r>
              <a:rPr lang="en-US" sz="2463">
                <a:solidFill>
                  <a:srgbClr val="A7A354"/>
                </a:solidFill>
                <a:latin typeface="Coco Gothic"/>
                <a:ea typeface="Coco Gothic"/>
                <a:cs typeface="Coco Gothic"/>
                <a:sym typeface="Coco Gothic"/>
              </a:rPr>
              <a:t>Doddy Joel Castillo Caicedo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E8DD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50387" y="3293147"/>
            <a:ext cx="13187226" cy="2524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1835" indent="-265917" lvl="1">
              <a:lnSpc>
                <a:spcPts val="3325"/>
              </a:lnSpc>
              <a:buFont typeface="Arial"/>
              <a:buChar char="•"/>
            </a:pPr>
            <a:r>
              <a:rPr lang="en-US" sz="2463">
                <a:solidFill>
                  <a:srgbClr val="211F11"/>
                </a:solidFill>
                <a:latin typeface="Coco Gothic"/>
                <a:ea typeface="Coco Gothic"/>
                <a:cs typeface="Coco Gothic"/>
                <a:sym typeface="Coco Gothic"/>
              </a:rPr>
              <a:t>Facilidad de sincronización: el frame PPM define una referencia clara para la decodificación.</a:t>
            </a:r>
          </a:p>
          <a:p>
            <a:pPr algn="l" marL="531835" indent="-265917" lvl="1">
              <a:lnSpc>
                <a:spcPts val="3325"/>
              </a:lnSpc>
              <a:buFont typeface="Arial"/>
              <a:buChar char="•"/>
            </a:pPr>
            <a:r>
              <a:rPr lang="en-US" sz="2463">
                <a:solidFill>
                  <a:srgbClr val="211F11"/>
                </a:solidFill>
                <a:latin typeface="Coco Gothic"/>
                <a:ea typeface="Coco Gothic"/>
                <a:cs typeface="Coco Gothic"/>
                <a:sym typeface="Coco Gothic"/>
              </a:rPr>
              <a:t>Inmunidad al ruido: al codificar información en el tiempo y no en la amplitud.</a:t>
            </a:r>
          </a:p>
          <a:p>
            <a:pPr algn="l" marL="531835" indent="-265917" lvl="1">
              <a:lnSpc>
                <a:spcPts val="3325"/>
              </a:lnSpc>
              <a:buFont typeface="Arial"/>
              <a:buChar char="•"/>
            </a:pPr>
            <a:r>
              <a:rPr lang="en-US" sz="2463">
                <a:solidFill>
                  <a:srgbClr val="211F11"/>
                </a:solidFill>
                <a:latin typeface="Coco Gothic"/>
                <a:ea typeface="Coco Gothic"/>
                <a:cs typeface="Coco Gothic"/>
                <a:sym typeface="Coco Gothic"/>
              </a:rPr>
              <a:t>Escalabilidad: se puede extender a sistemas multicanal simplemente aumentando el número de registros de posición.</a:t>
            </a:r>
          </a:p>
          <a:p>
            <a:pPr algn="l">
              <a:lnSpc>
                <a:spcPts val="3325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11F1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38508"/>
            <a:ext cx="18288000" cy="4348492"/>
            <a:chOff x="0" y="0"/>
            <a:chExt cx="24384000" cy="579798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41000"/>
            </a:blip>
            <a:srcRect l="0" t="32155" r="0" b="32155"/>
            <a:stretch>
              <a:fillRect/>
            </a:stretch>
          </p:blipFill>
          <p:spPr>
            <a:xfrm flipH="false" flipV="false">
              <a:off x="0" y="0"/>
              <a:ext cx="24384000" cy="579798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4840019" y="4490115"/>
            <a:ext cx="8583196" cy="2896787"/>
            <a:chOff x="0" y="0"/>
            <a:chExt cx="2260595" cy="762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0595" cy="762940"/>
            </a:xfrm>
            <a:custGeom>
              <a:avLst/>
              <a:gdLst/>
              <a:ahLst/>
              <a:cxnLst/>
              <a:rect r="r" b="b" t="t" l="l"/>
              <a:pathLst>
                <a:path h="762940" w="2260595">
                  <a:moveTo>
                    <a:pt x="39687" y="0"/>
                  </a:moveTo>
                  <a:lnTo>
                    <a:pt x="2220908" y="0"/>
                  </a:lnTo>
                  <a:cubicBezTo>
                    <a:pt x="2231433" y="0"/>
                    <a:pt x="2241528" y="4181"/>
                    <a:pt x="2248971" y="11624"/>
                  </a:cubicBezTo>
                  <a:cubicBezTo>
                    <a:pt x="2256414" y="19067"/>
                    <a:pt x="2260595" y="29162"/>
                    <a:pt x="2260595" y="39687"/>
                  </a:cubicBezTo>
                  <a:lnTo>
                    <a:pt x="2260595" y="723252"/>
                  </a:lnTo>
                  <a:cubicBezTo>
                    <a:pt x="2260595" y="733778"/>
                    <a:pt x="2256414" y="743873"/>
                    <a:pt x="2248971" y="751316"/>
                  </a:cubicBezTo>
                  <a:cubicBezTo>
                    <a:pt x="2241528" y="758758"/>
                    <a:pt x="2231433" y="762940"/>
                    <a:pt x="2220908" y="762940"/>
                  </a:cubicBezTo>
                  <a:lnTo>
                    <a:pt x="39687" y="762940"/>
                  </a:lnTo>
                  <a:cubicBezTo>
                    <a:pt x="29162" y="762940"/>
                    <a:pt x="19067" y="758758"/>
                    <a:pt x="11624" y="751316"/>
                  </a:cubicBezTo>
                  <a:cubicBezTo>
                    <a:pt x="4181" y="743873"/>
                    <a:pt x="0" y="733778"/>
                    <a:pt x="0" y="723252"/>
                  </a:cubicBezTo>
                  <a:lnTo>
                    <a:pt x="0" y="39687"/>
                  </a:lnTo>
                  <a:cubicBezTo>
                    <a:pt x="0" y="29162"/>
                    <a:pt x="4181" y="19067"/>
                    <a:pt x="11624" y="11624"/>
                  </a:cubicBezTo>
                  <a:cubicBezTo>
                    <a:pt x="19067" y="4181"/>
                    <a:pt x="29162" y="0"/>
                    <a:pt x="39687" y="0"/>
                  </a:cubicBezTo>
                  <a:close/>
                </a:path>
              </a:pathLst>
            </a:custGeom>
            <a:solidFill>
              <a:srgbClr val="E89A4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60595" cy="820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080535" y="3426906"/>
            <a:ext cx="4102165" cy="285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465"/>
              </a:lnSpc>
            </a:pPr>
            <a:r>
              <a:rPr lang="en-US" sz="19201">
                <a:solidFill>
                  <a:srgbClr val="E8DDCC"/>
                </a:solidFill>
                <a:latin typeface="Roca One"/>
                <a:ea typeface="Roca One"/>
                <a:cs typeface="Roca One"/>
                <a:sym typeface="Roca One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36928" y="5748293"/>
            <a:ext cx="7389380" cy="1084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76"/>
              </a:lnSpc>
            </a:pPr>
            <a:r>
              <a:rPr lang="en-US" sz="7245">
                <a:solidFill>
                  <a:srgbClr val="211F11"/>
                </a:solidFill>
                <a:latin typeface="Roca One"/>
                <a:ea typeface="Roca One"/>
                <a:cs typeface="Roca One"/>
                <a:sym typeface="Roca One"/>
              </a:rPr>
              <a:t>Aplicaciones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E8DD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82945" y="2366821"/>
            <a:ext cx="12590643" cy="4201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1835" indent="-265917" lvl="1">
              <a:lnSpc>
                <a:spcPts val="3325"/>
              </a:lnSpc>
              <a:buFont typeface="Arial"/>
              <a:buChar char="•"/>
            </a:pPr>
            <a:r>
              <a:rPr lang="en-US" sz="2463">
                <a:solidFill>
                  <a:srgbClr val="000000"/>
                </a:solidFill>
                <a:latin typeface="Coco Gothic"/>
                <a:ea typeface="Coco Gothic"/>
                <a:cs typeface="Coco Gothic"/>
                <a:sym typeface="Coco Gothic"/>
              </a:rPr>
              <a:t>Control remoto de radiofrecuencia (RC): transmisión de múltiples canales de control en una sola línea.</a:t>
            </a:r>
          </a:p>
          <a:p>
            <a:pPr algn="l">
              <a:lnSpc>
                <a:spcPts val="3325"/>
              </a:lnSpc>
            </a:pPr>
          </a:p>
          <a:p>
            <a:pPr algn="l" marL="531835" indent="-265917" lvl="1">
              <a:lnSpc>
                <a:spcPts val="3325"/>
              </a:lnSpc>
              <a:buFont typeface="Arial"/>
              <a:buChar char="•"/>
            </a:pPr>
            <a:r>
              <a:rPr lang="en-US" sz="2463">
                <a:solidFill>
                  <a:srgbClr val="000000"/>
                </a:solidFill>
                <a:latin typeface="Coco Gothic"/>
                <a:ea typeface="Coco Gothic"/>
                <a:cs typeface="Coco Gothic"/>
                <a:sym typeface="Coco Gothic"/>
              </a:rPr>
              <a:t>Comunicaciones ópticas: en enlaces donde la intensidad se mantiene constante y solo se modula el tiempo.</a:t>
            </a:r>
          </a:p>
          <a:p>
            <a:pPr algn="l">
              <a:lnSpc>
                <a:spcPts val="3325"/>
              </a:lnSpc>
            </a:pPr>
          </a:p>
          <a:p>
            <a:pPr algn="l" marL="531835" indent="-265917" lvl="1">
              <a:lnSpc>
                <a:spcPts val="3325"/>
              </a:lnSpc>
              <a:buFont typeface="Arial"/>
              <a:buChar char="•"/>
            </a:pPr>
            <a:r>
              <a:rPr lang="en-US" sz="2463">
                <a:solidFill>
                  <a:srgbClr val="000000"/>
                </a:solidFill>
                <a:latin typeface="Coco Gothic"/>
                <a:ea typeface="Coco Gothic"/>
                <a:cs typeface="Coco Gothic"/>
                <a:sym typeface="Coco Gothic"/>
              </a:rPr>
              <a:t>Sistemas embebidos y FPGA: codificación de datos de sensores o señales analógicas digitalizadas.</a:t>
            </a:r>
          </a:p>
          <a:p>
            <a:pPr algn="l">
              <a:lnSpc>
                <a:spcPts val="3325"/>
              </a:lnSpc>
            </a:pPr>
          </a:p>
          <a:p>
            <a:pPr algn="l" marL="531835" indent="-265917" lvl="1">
              <a:lnSpc>
                <a:spcPts val="3325"/>
              </a:lnSpc>
              <a:buFont typeface="Arial"/>
              <a:buChar char="•"/>
            </a:pPr>
            <a:r>
              <a:rPr lang="en-US" sz="2463">
                <a:solidFill>
                  <a:srgbClr val="000000"/>
                </a:solidFill>
                <a:latin typeface="Coco Gothic"/>
                <a:ea typeface="Coco Gothic"/>
                <a:cs typeface="Coco Gothic"/>
                <a:sym typeface="Coco Gothic"/>
              </a:rPr>
              <a:t>Conversión PPM-PWM: control de servomecanismos y actuadores digitales.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11F1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38508"/>
            <a:ext cx="18288000" cy="4348492"/>
            <a:chOff x="0" y="0"/>
            <a:chExt cx="24384000" cy="579798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41000"/>
            </a:blip>
            <a:srcRect l="0" t="32155" r="0" b="32155"/>
            <a:stretch>
              <a:fillRect/>
            </a:stretch>
          </p:blipFill>
          <p:spPr>
            <a:xfrm flipH="false" flipV="false">
              <a:off x="0" y="0"/>
              <a:ext cx="24384000" cy="579798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4840019" y="4490115"/>
            <a:ext cx="8583196" cy="2896787"/>
            <a:chOff x="0" y="0"/>
            <a:chExt cx="2260595" cy="762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0595" cy="762940"/>
            </a:xfrm>
            <a:custGeom>
              <a:avLst/>
              <a:gdLst/>
              <a:ahLst/>
              <a:cxnLst/>
              <a:rect r="r" b="b" t="t" l="l"/>
              <a:pathLst>
                <a:path h="762940" w="2260595">
                  <a:moveTo>
                    <a:pt x="39687" y="0"/>
                  </a:moveTo>
                  <a:lnTo>
                    <a:pt x="2220908" y="0"/>
                  </a:lnTo>
                  <a:cubicBezTo>
                    <a:pt x="2231433" y="0"/>
                    <a:pt x="2241528" y="4181"/>
                    <a:pt x="2248971" y="11624"/>
                  </a:cubicBezTo>
                  <a:cubicBezTo>
                    <a:pt x="2256414" y="19067"/>
                    <a:pt x="2260595" y="29162"/>
                    <a:pt x="2260595" y="39687"/>
                  </a:cubicBezTo>
                  <a:lnTo>
                    <a:pt x="2260595" y="723252"/>
                  </a:lnTo>
                  <a:cubicBezTo>
                    <a:pt x="2260595" y="733778"/>
                    <a:pt x="2256414" y="743873"/>
                    <a:pt x="2248971" y="751316"/>
                  </a:cubicBezTo>
                  <a:cubicBezTo>
                    <a:pt x="2241528" y="758758"/>
                    <a:pt x="2231433" y="762940"/>
                    <a:pt x="2220908" y="762940"/>
                  </a:cubicBezTo>
                  <a:lnTo>
                    <a:pt x="39687" y="762940"/>
                  </a:lnTo>
                  <a:cubicBezTo>
                    <a:pt x="29162" y="762940"/>
                    <a:pt x="19067" y="758758"/>
                    <a:pt x="11624" y="751316"/>
                  </a:cubicBezTo>
                  <a:cubicBezTo>
                    <a:pt x="4181" y="743873"/>
                    <a:pt x="0" y="733778"/>
                    <a:pt x="0" y="723252"/>
                  </a:cubicBezTo>
                  <a:lnTo>
                    <a:pt x="0" y="39687"/>
                  </a:lnTo>
                  <a:cubicBezTo>
                    <a:pt x="0" y="29162"/>
                    <a:pt x="4181" y="19067"/>
                    <a:pt x="11624" y="11624"/>
                  </a:cubicBezTo>
                  <a:cubicBezTo>
                    <a:pt x="19067" y="4181"/>
                    <a:pt x="29162" y="0"/>
                    <a:pt x="39687" y="0"/>
                  </a:cubicBezTo>
                  <a:close/>
                </a:path>
              </a:pathLst>
            </a:custGeom>
            <a:solidFill>
              <a:srgbClr val="E89A4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60595" cy="820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080535" y="3426906"/>
            <a:ext cx="4102165" cy="285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465"/>
              </a:lnSpc>
            </a:pPr>
            <a:r>
              <a:rPr lang="en-US" sz="19201">
                <a:solidFill>
                  <a:srgbClr val="E8DDCC"/>
                </a:solidFill>
                <a:latin typeface="Roca One"/>
                <a:ea typeface="Roca One"/>
                <a:cs typeface="Roca One"/>
                <a:sym typeface="Roca One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36928" y="5748293"/>
            <a:ext cx="7389380" cy="1084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76"/>
              </a:lnSpc>
            </a:pPr>
            <a:r>
              <a:rPr lang="en-US" sz="7245">
                <a:solidFill>
                  <a:srgbClr val="211F11"/>
                </a:solidFill>
                <a:latin typeface="Roca One"/>
                <a:ea typeface="Roca One"/>
                <a:cs typeface="Roca One"/>
                <a:sym typeface="Roca One"/>
              </a:rPr>
              <a:t>Desmotración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D61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5400000">
            <a:off x="6849394" y="1028700"/>
            <a:ext cx="4589212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11F1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38508"/>
            <a:ext cx="18288000" cy="4348492"/>
            <a:chOff x="0" y="0"/>
            <a:chExt cx="24384000" cy="579798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41000"/>
            </a:blip>
            <a:srcRect l="0" t="26082" r="0" b="26082"/>
            <a:stretch>
              <a:fillRect/>
            </a:stretch>
          </p:blipFill>
          <p:spPr>
            <a:xfrm flipH="false" flipV="false">
              <a:off x="0" y="0"/>
              <a:ext cx="24384000" cy="579798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4840019" y="4490115"/>
            <a:ext cx="8583196" cy="2896787"/>
            <a:chOff x="0" y="0"/>
            <a:chExt cx="2260595" cy="762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0595" cy="762940"/>
            </a:xfrm>
            <a:custGeom>
              <a:avLst/>
              <a:gdLst/>
              <a:ahLst/>
              <a:cxnLst/>
              <a:rect r="r" b="b" t="t" l="l"/>
              <a:pathLst>
                <a:path h="762940" w="2260595">
                  <a:moveTo>
                    <a:pt x="39687" y="0"/>
                  </a:moveTo>
                  <a:lnTo>
                    <a:pt x="2220908" y="0"/>
                  </a:lnTo>
                  <a:cubicBezTo>
                    <a:pt x="2231433" y="0"/>
                    <a:pt x="2241528" y="4181"/>
                    <a:pt x="2248971" y="11624"/>
                  </a:cubicBezTo>
                  <a:cubicBezTo>
                    <a:pt x="2256414" y="19067"/>
                    <a:pt x="2260595" y="29162"/>
                    <a:pt x="2260595" y="39687"/>
                  </a:cubicBezTo>
                  <a:lnTo>
                    <a:pt x="2260595" y="723252"/>
                  </a:lnTo>
                  <a:cubicBezTo>
                    <a:pt x="2260595" y="733778"/>
                    <a:pt x="2256414" y="743873"/>
                    <a:pt x="2248971" y="751316"/>
                  </a:cubicBezTo>
                  <a:cubicBezTo>
                    <a:pt x="2241528" y="758758"/>
                    <a:pt x="2231433" y="762940"/>
                    <a:pt x="2220908" y="762940"/>
                  </a:cubicBezTo>
                  <a:lnTo>
                    <a:pt x="39687" y="762940"/>
                  </a:lnTo>
                  <a:cubicBezTo>
                    <a:pt x="29162" y="762940"/>
                    <a:pt x="19067" y="758758"/>
                    <a:pt x="11624" y="751316"/>
                  </a:cubicBezTo>
                  <a:cubicBezTo>
                    <a:pt x="4181" y="743873"/>
                    <a:pt x="0" y="733778"/>
                    <a:pt x="0" y="723252"/>
                  </a:cubicBezTo>
                  <a:lnTo>
                    <a:pt x="0" y="39687"/>
                  </a:lnTo>
                  <a:cubicBezTo>
                    <a:pt x="0" y="29162"/>
                    <a:pt x="4181" y="19067"/>
                    <a:pt x="11624" y="11624"/>
                  </a:cubicBezTo>
                  <a:cubicBezTo>
                    <a:pt x="19067" y="4181"/>
                    <a:pt x="29162" y="0"/>
                    <a:pt x="39687" y="0"/>
                  </a:cubicBezTo>
                  <a:close/>
                </a:path>
              </a:pathLst>
            </a:custGeom>
            <a:solidFill>
              <a:srgbClr val="E89A4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60595" cy="820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253676" y="3426906"/>
            <a:ext cx="3755883" cy="285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465"/>
              </a:lnSpc>
            </a:pPr>
            <a:r>
              <a:rPr lang="en-US" sz="19201">
                <a:solidFill>
                  <a:srgbClr val="E8DDCC"/>
                </a:solidFill>
                <a:latin typeface="Roca One"/>
                <a:ea typeface="Roca One"/>
                <a:cs typeface="Roca One"/>
                <a:sym typeface="Roca One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13937" y="5748293"/>
            <a:ext cx="6635362" cy="1084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76"/>
              </a:lnSpc>
            </a:pPr>
            <a:r>
              <a:rPr lang="en-US" sz="7245">
                <a:solidFill>
                  <a:srgbClr val="211F11"/>
                </a:solidFill>
                <a:latin typeface="Roca One"/>
                <a:ea typeface="Roca One"/>
                <a:cs typeface="Roca One"/>
                <a:sym typeface="Roca One"/>
              </a:rPr>
              <a:t>PPM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DD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038655" y="1028700"/>
            <a:ext cx="724549" cy="72454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612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527349" y="7849897"/>
            <a:ext cx="1408403" cy="140840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7A35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699723" y="3290372"/>
            <a:ext cx="8381894" cy="3923099"/>
            <a:chOff x="0" y="0"/>
            <a:chExt cx="6350000" cy="29720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2972082"/>
            </a:xfrm>
            <a:custGeom>
              <a:avLst/>
              <a:gdLst/>
              <a:ahLst/>
              <a:cxnLst/>
              <a:rect r="r" b="b" t="t" l="l"/>
              <a:pathLst>
                <a:path h="2972082" w="6350000">
                  <a:moveTo>
                    <a:pt x="0" y="2821497"/>
                  </a:moveTo>
                  <a:lnTo>
                    <a:pt x="0" y="150586"/>
                  </a:lnTo>
                  <a:cubicBezTo>
                    <a:pt x="0" y="67367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67763"/>
                    <a:pt x="6350000" y="150586"/>
                  </a:cubicBezTo>
                  <a:lnTo>
                    <a:pt x="6350000" y="2821497"/>
                  </a:lnTo>
                  <a:cubicBezTo>
                    <a:pt x="6350000" y="2904715"/>
                    <a:pt x="6134100" y="2972082"/>
                    <a:pt x="5867400" y="2972082"/>
                  </a:cubicBezTo>
                  <a:lnTo>
                    <a:pt x="482600" y="2972082"/>
                  </a:lnTo>
                  <a:cubicBezTo>
                    <a:pt x="217170" y="2972082"/>
                    <a:pt x="0" y="2904715"/>
                    <a:pt x="0" y="2821497"/>
                  </a:cubicBezTo>
                  <a:close/>
                </a:path>
              </a:pathLst>
            </a:custGeom>
            <a:blipFill>
              <a:blip r:embed="rId2"/>
              <a:stretch>
                <a:fillRect l="0" t="-3681" r="0" b="-368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28700" y="2764211"/>
            <a:ext cx="8559674" cy="5287460"/>
            <a:chOff x="0" y="0"/>
            <a:chExt cx="11412899" cy="704994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42875"/>
              <a:ext cx="11412899" cy="899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7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6150396"/>
              <a:ext cx="11412899" cy="899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7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118260"/>
              <a:ext cx="11412899" cy="39061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25"/>
                </a:lnSpc>
              </a:pPr>
              <a:r>
                <a:rPr lang="en-US" sz="2463">
                  <a:solidFill>
                    <a:srgbClr val="211F11"/>
                  </a:solidFill>
                  <a:latin typeface="Coco Gothic"/>
                  <a:ea typeface="Coco Gothic"/>
                  <a:cs typeface="Coco Gothic"/>
                  <a:sym typeface="Coco Gothic"/>
                </a:rPr>
                <a:t>La modulación por posición de pulso es una técnica de modulación en la que la posición del pulso varía según el valor instantáneo de la amplitud de la señal moduladora muestreada.</a:t>
              </a:r>
            </a:p>
            <a:p>
              <a:pPr algn="l">
                <a:lnSpc>
                  <a:spcPts val="3325"/>
                </a:lnSpc>
              </a:pPr>
            </a:p>
            <a:p>
              <a:pPr algn="l">
                <a:lnSpc>
                  <a:spcPts val="3325"/>
                </a:lnSpc>
              </a:pPr>
            </a:p>
            <a:p>
              <a:pPr algn="l">
                <a:lnSpc>
                  <a:spcPts val="3325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11F1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38508"/>
            <a:ext cx="18288000" cy="4348492"/>
            <a:chOff x="0" y="0"/>
            <a:chExt cx="24384000" cy="579798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41000"/>
            </a:blip>
            <a:srcRect l="0" t="31961" r="0" b="17979"/>
            <a:stretch>
              <a:fillRect/>
            </a:stretch>
          </p:blipFill>
          <p:spPr>
            <a:xfrm flipH="false" flipV="false">
              <a:off x="0" y="0"/>
              <a:ext cx="24384000" cy="579798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4840019" y="4490115"/>
            <a:ext cx="8583196" cy="2896787"/>
            <a:chOff x="0" y="0"/>
            <a:chExt cx="2260595" cy="762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0595" cy="762940"/>
            </a:xfrm>
            <a:custGeom>
              <a:avLst/>
              <a:gdLst/>
              <a:ahLst/>
              <a:cxnLst/>
              <a:rect r="r" b="b" t="t" l="l"/>
              <a:pathLst>
                <a:path h="762940" w="2260595">
                  <a:moveTo>
                    <a:pt x="39687" y="0"/>
                  </a:moveTo>
                  <a:lnTo>
                    <a:pt x="2220908" y="0"/>
                  </a:lnTo>
                  <a:cubicBezTo>
                    <a:pt x="2231433" y="0"/>
                    <a:pt x="2241528" y="4181"/>
                    <a:pt x="2248971" y="11624"/>
                  </a:cubicBezTo>
                  <a:cubicBezTo>
                    <a:pt x="2256414" y="19067"/>
                    <a:pt x="2260595" y="29162"/>
                    <a:pt x="2260595" y="39687"/>
                  </a:cubicBezTo>
                  <a:lnTo>
                    <a:pt x="2260595" y="723252"/>
                  </a:lnTo>
                  <a:cubicBezTo>
                    <a:pt x="2260595" y="733778"/>
                    <a:pt x="2256414" y="743873"/>
                    <a:pt x="2248971" y="751316"/>
                  </a:cubicBezTo>
                  <a:cubicBezTo>
                    <a:pt x="2241528" y="758758"/>
                    <a:pt x="2231433" y="762940"/>
                    <a:pt x="2220908" y="762940"/>
                  </a:cubicBezTo>
                  <a:lnTo>
                    <a:pt x="39687" y="762940"/>
                  </a:lnTo>
                  <a:cubicBezTo>
                    <a:pt x="29162" y="762940"/>
                    <a:pt x="19067" y="758758"/>
                    <a:pt x="11624" y="751316"/>
                  </a:cubicBezTo>
                  <a:cubicBezTo>
                    <a:pt x="4181" y="743873"/>
                    <a:pt x="0" y="733778"/>
                    <a:pt x="0" y="723252"/>
                  </a:cubicBezTo>
                  <a:lnTo>
                    <a:pt x="0" y="39687"/>
                  </a:lnTo>
                  <a:cubicBezTo>
                    <a:pt x="0" y="29162"/>
                    <a:pt x="4181" y="19067"/>
                    <a:pt x="11624" y="11624"/>
                  </a:cubicBezTo>
                  <a:cubicBezTo>
                    <a:pt x="19067" y="4181"/>
                    <a:pt x="29162" y="0"/>
                    <a:pt x="39687" y="0"/>
                  </a:cubicBezTo>
                  <a:close/>
                </a:path>
              </a:pathLst>
            </a:custGeom>
            <a:solidFill>
              <a:srgbClr val="BD61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60595" cy="820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885752" y="3426906"/>
            <a:ext cx="4491732" cy="285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465"/>
              </a:lnSpc>
            </a:pPr>
            <a:r>
              <a:rPr lang="en-US" sz="19201">
                <a:solidFill>
                  <a:srgbClr val="E8DDCC"/>
                </a:solidFill>
                <a:latin typeface="Roca One"/>
                <a:ea typeface="Roca One"/>
                <a:cs typeface="Roca One"/>
                <a:sym typeface="Roca One"/>
              </a:rPr>
              <a:t>03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770651" y="5748293"/>
            <a:ext cx="6721932" cy="1084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76"/>
              </a:lnSpc>
            </a:pPr>
            <a:r>
              <a:rPr lang="en-US" sz="7245">
                <a:solidFill>
                  <a:srgbClr val="211F11"/>
                </a:solidFill>
                <a:latin typeface="Roca One"/>
                <a:ea typeface="Roca One"/>
                <a:cs typeface="Roca One"/>
                <a:sym typeface="Roca One"/>
              </a:rPr>
              <a:t>Proyecto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DD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038655" y="1028700"/>
            <a:ext cx="724549" cy="72454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612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527349" y="7849897"/>
            <a:ext cx="1408403" cy="140840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7A35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776852" y="3384795"/>
            <a:ext cx="6817822" cy="2328352"/>
            <a:chOff x="0" y="0"/>
            <a:chExt cx="28282574" cy="965877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282574" cy="9658774"/>
            </a:xfrm>
            <a:custGeom>
              <a:avLst/>
              <a:gdLst/>
              <a:ahLst/>
              <a:cxnLst/>
              <a:rect r="r" b="b" t="t" l="l"/>
              <a:pathLst>
                <a:path h="9658774" w="28282574">
                  <a:moveTo>
                    <a:pt x="0" y="9169396"/>
                  </a:moveTo>
                  <a:lnTo>
                    <a:pt x="0" y="489378"/>
                  </a:lnTo>
                  <a:cubicBezTo>
                    <a:pt x="0" y="218932"/>
                    <a:pt x="961607" y="0"/>
                    <a:pt x="2149476" y="0"/>
                  </a:cubicBezTo>
                  <a:lnTo>
                    <a:pt x="26133099" y="0"/>
                  </a:lnTo>
                  <a:cubicBezTo>
                    <a:pt x="27320968" y="0"/>
                    <a:pt x="28282574" y="220220"/>
                    <a:pt x="28282574" y="489378"/>
                  </a:cubicBezTo>
                  <a:lnTo>
                    <a:pt x="28282574" y="9169396"/>
                  </a:lnTo>
                  <a:cubicBezTo>
                    <a:pt x="28282574" y="9439842"/>
                    <a:pt x="27320968" y="9658774"/>
                    <a:pt x="26133099" y="9658774"/>
                  </a:cubicBezTo>
                  <a:lnTo>
                    <a:pt x="2149476" y="9658774"/>
                  </a:lnTo>
                  <a:cubicBezTo>
                    <a:pt x="967264" y="9658774"/>
                    <a:pt x="0" y="9439842"/>
                    <a:pt x="0" y="9169396"/>
                  </a:cubicBezTo>
                  <a:close/>
                </a:path>
              </a:pathLst>
            </a:custGeom>
            <a:blipFill>
              <a:blip r:embed="rId2"/>
              <a:stretch>
                <a:fillRect l="-1354" t="0" r="-1354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3117207"/>
            <a:ext cx="8868455" cy="188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9"/>
              </a:lnSpc>
            </a:pPr>
            <a:r>
              <a:rPr lang="en-US" sz="2214">
                <a:solidFill>
                  <a:srgbClr val="211F11"/>
                </a:solidFill>
                <a:latin typeface="Coco Gothic"/>
                <a:ea typeface="Coco Gothic"/>
                <a:cs typeface="Coco Gothic"/>
                <a:sym typeface="Coco Gothic"/>
              </a:rPr>
              <a:t>El presente proyecto consiste en el diseño e implementación de un sistema digital que utiliza la modulación por posición de pulso (PPM) para la transmisión y posterior conversión a modulación por ancho de pulso (PWM), con el fin de controlar un servomotor tipo SG90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11F1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38508"/>
            <a:ext cx="18288000" cy="4348492"/>
            <a:chOff x="0" y="0"/>
            <a:chExt cx="24384000" cy="579798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41000"/>
            </a:blip>
            <a:srcRect l="0" t="32155" r="0" b="32155"/>
            <a:stretch>
              <a:fillRect/>
            </a:stretch>
          </p:blipFill>
          <p:spPr>
            <a:xfrm flipH="false" flipV="false">
              <a:off x="0" y="0"/>
              <a:ext cx="24384000" cy="579798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4840019" y="4490115"/>
            <a:ext cx="8583196" cy="2896787"/>
            <a:chOff x="0" y="0"/>
            <a:chExt cx="2260595" cy="762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0595" cy="762940"/>
            </a:xfrm>
            <a:custGeom>
              <a:avLst/>
              <a:gdLst/>
              <a:ahLst/>
              <a:cxnLst/>
              <a:rect r="r" b="b" t="t" l="l"/>
              <a:pathLst>
                <a:path h="762940" w="2260595">
                  <a:moveTo>
                    <a:pt x="39687" y="0"/>
                  </a:moveTo>
                  <a:lnTo>
                    <a:pt x="2220908" y="0"/>
                  </a:lnTo>
                  <a:cubicBezTo>
                    <a:pt x="2231433" y="0"/>
                    <a:pt x="2241528" y="4181"/>
                    <a:pt x="2248971" y="11624"/>
                  </a:cubicBezTo>
                  <a:cubicBezTo>
                    <a:pt x="2256414" y="19067"/>
                    <a:pt x="2260595" y="29162"/>
                    <a:pt x="2260595" y="39687"/>
                  </a:cubicBezTo>
                  <a:lnTo>
                    <a:pt x="2260595" y="723252"/>
                  </a:lnTo>
                  <a:cubicBezTo>
                    <a:pt x="2260595" y="733778"/>
                    <a:pt x="2256414" y="743873"/>
                    <a:pt x="2248971" y="751316"/>
                  </a:cubicBezTo>
                  <a:cubicBezTo>
                    <a:pt x="2241528" y="758758"/>
                    <a:pt x="2231433" y="762940"/>
                    <a:pt x="2220908" y="762940"/>
                  </a:cubicBezTo>
                  <a:lnTo>
                    <a:pt x="39687" y="762940"/>
                  </a:lnTo>
                  <a:cubicBezTo>
                    <a:pt x="29162" y="762940"/>
                    <a:pt x="19067" y="758758"/>
                    <a:pt x="11624" y="751316"/>
                  </a:cubicBezTo>
                  <a:cubicBezTo>
                    <a:pt x="4181" y="743873"/>
                    <a:pt x="0" y="733778"/>
                    <a:pt x="0" y="723252"/>
                  </a:cubicBezTo>
                  <a:lnTo>
                    <a:pt x="0" y="39687"/>
                  </a:lnTo>
                  <a:cubicBezTo>
                    <a:pt x="0" y="29162"/>
                    <a:pt x="4181" y="19067"/>
                    <a:pt x="11624" y="11624"/>
                  </a:cubicBezTo>
                  <a:cubicBezTo>
                    <a:pt x="19067" y="4181"/>
                    <a:pt x="29162" y="0"/>
                    <a:pt x="39687" y="0"/>
                  </a:cubicBezTo>
                  <a:close/>
                </a:path>
              </a:pathLst>
            </a:custGeom>
            <a:solidFill>
              <a:srgbClr val="E89A4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60595" cy="820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080535" y="3426906"/>
            <a:ext cx="4102165" cy="285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465"/>
              </a:lnSpc>
            </a:pPr>
            <a:r>
              <a:rPr lang="en-US" sz="19201">
                <a:solidFill>
                  <a:srgbClr val="E8DDCC"/>
                </a:solidFill>
                <a:latin typeface="Roca One"/>
                <a:ea typeface="Roca One"/>
                <a:cs typeface="Roca One"/>
                <a:sym typeface="Roca One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36928" y="5748293"/>
            <a:ext cx="7389380" cy="1084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76"/>
              </a:lnSpc>
            </a:pPr>
            <a:r>
              <a:rPr lang="en-US" sz="7245">
                <a:solidFill>
                  <a:srgbClr val="211F11"/>
                </a:solidFill>
                <a:latin typeface="Roca One"/>
                <a:ea typeface="Roca One"/>
                <a:cs typeface="Roca One"/>
                <a:sym typeface="Roca One"/>
              </a:rPr>
              <a:t>Simulación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11F1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38508"/>
            <a:ext cx="18288000" cy="4348492"/>
            <a:chOff x="0" y="0"/>
            <a:chExt cx="24384000" cy="579798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41000"/>
            </a:blip>
            <a:srcRect l="0" t="32155" r="0" b="32155"/>
            <a:stretch>
              <a:fillRect/>
            </a:stretch>
          </p:blipFill>
          <p:spPr>
            <a:xfrm flipH="false" flipV="false">
              <a:off x="0" y="0"/>
              <a:ext cx="24384000" cy="579798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4840019" y="4490115"/>
            <a:ext cx="8583196" cy="2896787"/>
            <a:chOff x="0" y="0"/>
            <a:chExt cx="2260595" cy="762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0595" cy="762940"/>
            </a:xfrm>
            <a:custGeom>
              <a:avLst/>
              <a:gdLst/>
              <a:ahLst/>
              <a:cxnLst/>
              <a:rect r="r" b="b" t="t" l="l"/>
              <a:pathLst>
                <a:path h="762940" w="2260595">
                  <a:moveTo>
                    <a:pt x="39687" y="0"/>
                  </a:moveTo>
                  <a:lnTo>
                    <a:pt x="2220908" y="0"/>
                  </a:lnTo>
                  <a:cubicBezTo>
                    <a:pt x="2231433" y="0"/>
                    <a:pt x="2241528" y="4181"/>
                    <a:pt x="2248971" y="11624"/>
                  </a:cubicBezTo>
                  <a:cubicBezTo>
                    <a:pt x="2256414" y="19067"/>
                    <a:pt x="2260595" y="29162"/>
                    <a:pt x="2260595" y="39687"/>
                  </a:cubicBezTo>
                  <a:lnTo>
                    <a:pt x="2260595" y="723252"/>
                  </a:lnTo>
                  <a:cubicBezTo>
                    <a:pt x="2260595" y="733778"/>
                    <a:pt x="2256414" y="743873"/>
                    <a:pt x="2248971" y="751316"/>
                  </a:cubicBezTo>
                  <a:cubicBezTo>
                    <a:pt x="2241528" y="758758"/>
                    <a:pt x="2231433" y="762940"/>
                    <a:pt x="2220908" y="762940"/>
                  </a:cubicBezTo>
                  <a:lnTo>
                    <a:pt x="39687" y="762940"/>
                  </a:lnTo>
                  <a:cubicBezTo>
                    <a:pt x="29162" y="762940"/>
                    <a:pt x="19067" y="758758"/>
                    <a:pt x="11624" y="751316"/>
                  </a:cubicBezTo>
                  <a:cubicBezTo>
                    <a:pt x="4181" y="743873"/>
                    <a:pt x="0" y="733778"/>
                    <a:pt x="0" y="723252"/>
                  </a:cubicBezTo>
                  <a:lnTo>
                    <a:pt x="0" y="39687"/>
                  </a:lnTo>
                  <a:cubicBezTo>
                    <a:pt x="0" y="29162"/>
                    <a:pt x="4181" y="19067"/>
                    <a:pt x="11624" y="11624"/>
                  </a:cubicBezTo>
                  <a:cubicBezTo>
                    <a:pt x="19067" y="4181"/>
                    <a:pt x="29162" y="0"/>
                    <a:pt x="39687" y="0"/>
                  </a:cubicBezTo>
                  <a:close/>
                </a:path>
              </a:pathLst>
            </a:custGeom>
            <a:solidFill>
              <a:srgbClr val="E89A4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60595" cy="820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080535" y="3426906"/>
            <a:ext cx="4102165" cy="285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465"/>
              </a:lnSpc>
            </a:pPr>
            <a:r>
              <a:rPr lang="en-US" sz="19201">
                <a:solidFill>
                  <a:srgbClr val="E8DDCC"/>
                </a:solidFill>
                <a:latin typeface="Roca One"/>
                <a:ea typeface="Roca One"/>
                <a:cs typeface="Roca One"/>
                <a:sym typeface="Roca One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53211" y="5361320"/>
            <a:ext cx="8776033" cy="2161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76"/>
              </a:lnSpc>
            </a:pPr>
            <a:r>
              <a:rPr lang="en-US" sz="7245">
                <a:solidFill>
                  <a:srgbClr val="211F11"/>
                </a:solidFill>
                <a:latin typeface="Roca One"/>
                <a:ea typeface="Roca One"/>
                <a:cs typeface="Roca One"/>
                <a:sym typeface="Roca One"/>
              </a:rPr>
              <a:t>Justificación técnica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E8DD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54274" y="2894615"/>
            <a:ext cx="14557755" cy="1686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5"/>
              </a:lnSpc>
            </a:pPr>
            <a:r>
              <a:rPr lang="en-US" sz="2463">
                <a:solidFill>
                  <a:srgbClr val="211F11"/>
                </a:solidFill>
                <a:latin typeface="Coco Gothic"/>
                <a:ea typeface="Coco Gothic"/>
                <a:cs typeface="Coco Gothic"/>
                <a:sym typeface="Coco Gothic"/>
              </a:rPr>
              <a:t>El uso de modulación PPM permite codificar información en la posición temporal de los pulsos, reduciendo la susceptibilidad al ruido de amplitud y simplificando la detección digital.</a:t>
            </a:r>
          </a:p>
          <a:p>
            <a:pPr algn="l">
              <a:lnSpc>
                <a:spcPts val="3325"/>
              </a:lnSpc>
            </a:pPr>
            <a:r>
              <a:rPr lang="en-US" sz="2463">
                <a:solidFill>
                  <a:srgbClr val="211F11"/>
                </a:solidFill>
                <a:latin typeface="Coco Gothic"/>
                <a:ea typeface="Coco Gothic"/>
                <a:cs typeface="Coco Gothic"/>
                <a:sym typeface="Coco Gothic"/>
              </a:rPr>
              <a:t> Al convertirla en PWM dentro de la FPGA, se logra un control de servomotores estable, preciso y totalmente digital, sin necesidad de microcontroladores externos.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11F1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38508"/>
            <a:ext cx="18288000" cy="4348492"/>
            <a:chOff x="0" y="0"/>
            <a:chExt cx="24384000" cy="579798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41000"/>
            </a:blip>
            <a:srcRect l="0" t="58586" r="0" b="5724"/>
            <a:stretch>
              <a:fillRect/>
            </a:stretch>
          </p:blipFill>
          <p:spPr>
            <a:xfrm flipH="false" flipV="false">
              <a:off x="0" y="0"/>
              <a:ext cx="24384000" cy="579798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4840019" y="4490115"/>
            <a:ext cx="8583196" cy="2896787"/>
            <a:chOff x="0" y="0"/>
            <a:chExt cx="2260595" cy="762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0595" cy="762940"/>
            </a:xfrm>
            <a:custGeom>
              <a:avLst/>
              <a:gdLst/>
              <a:ahLst/>
              <a:cxnLst/>
              <a:rect r="r" b="b" t="t" l="l"/>
              <a:pathLst>
                <a:path h="762940" w="2260595">
                  <a:moveTo>
                    <a:pt x="39687" y="0"/>
                  </a:moveTo>
                  <a:lnTo>
                    <a:pt x="2220908" y="0"/>
                  </a:lnTo>
                  <a:cubicBezTo>
                    <a:pt x="2231433" y="0"/>
                    <a:pt x="2241528" y="4181"/>
                    <a:pt x="2248971" y="11624"/>
                  </a:cubicBezTo>
                  <a:cubicBezTo>
                    <a:pt x="2256414" y="19067"/>
                    <a:pt x="2260595" y="29162"/>
                    <a:pt x="2260595" y="39687"/>
                  </a:cubicBezTo>
                  <a:lnTo>
                    <a:pt x="2260595" y="723252"/>
                  </a:lnTo>
                  <a:cubicBezTo>
                    <a:pt x="2260595" y="733778"/>
                    <a:pt x="2256414" y="743873"/>
                    <a:pt x="2248971" y="751316"/>
                  </a:cubicBezTo>
                  <a:cubicBezTo>
                    <a:pt x="2241528" y="758758"/>
                    <a:pt x="2231433" y="762940"/>
                    <a:pt x="2220908" y="762940"/>
                  </a:cubicBezTo>
                  <a:lnTo>
                    <a:pt x="39687" y="762940"/>
                  </a:lnTo>
                  <a:cubicBezTo>
                    <a:pt x="29162" y="762940"/>
                    <a:pt x="19067" y="758758"/>
                    <a:pt x="11624" y="751316"/>
                  </a:cubicBezTo>
                  <a:cubicBezTo>
                    <a:pt x="4181" y="743873"/>
                    <a:pt x="0" y="733778"/>
                    <a:pt x="0" y="723252"/>
                  </a:cubicBezTo>
                  <a:lnTo>
                    <a:pt x="0" y="39687"/>
                  </a:lnTo>
                  <a:cubicBezTo>
                    <a:pt x="0" y="29162"/>
                    <a:pt x="4181" y="19067"/>
                    <a:pt x="11624" y="11624"/>
                  </a:cubicBezTo>
                  <a:cubicBezTo>
                    <a:pt x="19067" y="4181"/>
                    <a:pt x="29162" y="0"/>
                    <a:pt x="39687" y="0"/>
                  </a:cubicBezTo>
                  <a:close/>
                </a:path>
              </a:pathLst>
            </a:custGeom>
            <a:solidFill>
              <a:srgbClr val="A7A35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60595" cy="820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907394" y="3426906"/>
            <a:ext cx="4448447" cy="285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465"/>
              </a:lnSpc>
            </a:pPr>
            <a:r>
              <a:rPr lang="en-US" sz="19201">
                <a:solidFill>
                  <a:srgbClr val="E8DDCC"/>
                </a:solidFill>
                <a:latin typeface="Roca One"/>
                <a:ea typeface="Roca One"/>
                <a:cs typeface="Roca One"/>
                <a:sym typeface="Roca One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89686" y="5748293"/>
            <a:ext cx="6483864" cy="1084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76"/>
              </a:lnSpc>
            </a:pPr>
            <a:r>
              <a:rPr lang="en-US" sz="7245">
                <a:solidFill>
                  <a:srgbClr val="211F11"/>
                </a:solidFill>
                <a:latin typeface="Roca One"/>
                <a:ea typeface="Roca One"/>
                <a:cs typeface="Roca One"/>
                <a:sym typeface="Roca One"/>
              </a:rPr>
              <a:t>Ventajas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DAG1ugDYGX0</dc:identifier>
  <dcterms:modified xsi:type="dcterms:W3CDTF">2011-08-01T06:04:30Z</dcterms:modified>
  <cp:revision>1</cp:revision>
  <dc:title>Modulación PPM</dc:title>
</cp:coreProperties>
</file>

<file path=docProps/thumbnail.jpeg>
</file>